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0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4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7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2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2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1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1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4C66-540B-483B-BDDD-70B5BE740AC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697B-2972-4C71-B4F5-89CB8EF4B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1%83%D0%B1%D1%87%D0%B0%D1%82%D0%B0%D1%8F_%D0%B8%D0%B7%D0%B2%D0%B8%D0%BB%D0%B8%D0%BD%D0%B0" TargetMode="External"/><Relationship Id="rId2" Type="http://schemas.openxmlformats.org/officeDocument/2006/relationships/hyperlink" Target="https://ru.wikipedia.org/wiki/%D0%9E%D0%B1%D0%BE%D0%BD%D1%8F%D1%82%D0%B5%D0%BB%D1%8C%D0%BD%D0%B0%D1%8F_%D0%BB%D1%83%D0%BA%D0%BE%D0%B2%D0%B8%D1%86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A%D0%BE%D0%B2%D0%BE%D0%B9_%D0%B0%D0%BC%D0%B8%D0%BE%D1%82%D1%80%D0%BE%D1%84%D0%B8%D1%87%D0%B5%D1%81%D0%BA%D0%B8%D0%B9_%D1%81%D0%BA%D0%BB%D0%B5%D1%80%D0%BE%D0%B7" TargetMode="External"/><Relationship Id="rId2" Type="http://schemas.openxmlformats.org/officeDocument/2006/relationships/hyperlink" Target="https://ru.wikipedia.org/wiki/%D0%9D%D0%B5%D0%B9%D1%80%D0%BE%D0%B4%D0%B5%D0%B3%D0%B5%D0%BD%D0%B5%D1%80%D0%B0%D1%82%D0%B8%D0%B2%D0%BD%D0%BE%D0%B5_%D0%B7%D0%B0%D0%B1%D0%BE%D0%BB%D0%B5%D0%B2%D0%B0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ndawi.com/journals/np/2015/630932/" TargetMode="External"/><Relationship Id="rId5" Type="http://schemas.openxmlformats.org/officeDocument/2006/relationships/hyperlink" Target="https://www.ncbi.nlm.nih.gov/pmc/articles/PMC4359401/" TargetMode="External"/><Relationship Id="rId4" Type="http://schemas.openxmlformats.org/officeDocument/2006/relationships/hyperlink" Target="https://pubmed.ncbi.nlm.nih.gov/17038899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y.ru/novosti_nauki/431907/Nobelevskaya_premiya_po_fiziologii_i_meditsine_2012" TargetMode="External"/><Relationship Id="rId2" Type="http://schemas.openxmlformats.org/officeDocument/2006/relationships/hyperlink" Target="https://ru.wikipedia.org/wiki/%D0%AD%D0%BC%D0%B1%D1%80%D0%B8%D0%BE%D0%BD%D0%B0%D0%BB%D1%8C%D0%BD%D1%8B%D0%B5_%D1%81%D1%82%D0%B2%D0%BE%D0%BB%D0%BE%D0%B2%D1%8B%D0%B5_%D0%BA%D0%BB%D0%B5%D1%82%D0%BA%D0%B8#%D0%98%D0%BD%D0%B4%D1%83%D1%86%D0%B8%D1%80%D0%BE%D0%B2%D0%B0%D0%BD%D0%BD%D1%8B%D0%B5_%D0%BF%D0%BB%D1%8E%D1%80%D0%B8%D0%BF%D0%BE%D1%82%D0%B5%D0%BD%D1%82%D0%BD%D1%8B%D0%B5_%D1%81%D1%82%D0%B2%D0%BE%D0%BB%D0%BE%D0%B2%D1%8B%D0%B5_%D0%BA%D0%BB%D0%B5%D1%82%D0%BA%D0%B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articles/kak-sdelat-neiron-iz-fibroblasta" TargetMode="External"/><Relationship Id="rId2" Type="http://schemas.openxmlformats.org/officeDocument/2006/relationships/hyperlink" Target="https://ru.wikipedia.org/wiki/%D0%9F%D0%BB%D1%8E%D1%80%D0%B8%D0%BF%D0%BE%D1%82%D0%B5%D0%BD%D1%82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cddis2017504" TargetMode="External"/><Relationship Id="rId5" Type="http://schemas.openxmlformats.org/officeDocument/2006/relationships/hyperlink" Target="https://en.wikipedia.org/wiki/Immortalised_cell_line" TargetMode="External"/><Relationship Id="rId4" Type="http://schemas.openxmlformats.org/officeDocument/2006/relationships/hyperlink" Target="https://ru.wikipedia.org/wiki/%D0%A4%D0%B8%D0%B1%D1%80%D0%BE%D0%B1%D0%BB%D0%B0%D1%81%D1%8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ural_stem_cell" TargetMode="External"/><Relationship Id="rId2" Type="http://schemas.openxmlformats.org/officeDocument/2006/relationships/hyperlink" Target="https://ru.wikipedia.org/wiki/%D0%9D%D0%B5%D0%B9%D1%80%D0%BE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ru.wikipedia.org/wiki/%D0%A6%D0%B8%D1%82%D0%BE%D1%81%D0%BA%D0%B5%D0%BB%D0%B5%D1%8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1%80%D0%B2%D0%BD%D0%B0%D1%8F_%D1%82%D1%80%D1%83%D0%B1%D0%BA%D0%B0" TargetMode="External"/><Relationship Id="rId2" Type="http://schemas.openxmlformats.org/officeDocument/2006/relationships/hyperlink" Target="https://ru.wikipedia.org/wiki/%D0%9D%D0%B5%D1%80%D0%B2%D0%BD%D0%B0%D1%8F_%D0%BF%D0%BB%D0%B0%D1%81%D1%82%D0%B8%D0%BD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euroepithelial_ce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4%D0%B8%D0%B0%D0%BB%D1%8C%D0%BD%D0%B0%D1%8F_%D0%B3%D0%BB%D0%B8%D1%8F" TargetMode="External"/><Relationship Id="rId2" Type="http://schemas.openxmlformats.org/officeDocument/2006/relationships/hyperlink" Target="https://ru.wikipedia.org/wiki/%D0%9D%D0%B5%D0%B9%D1%80%D0%BE%D0%B3%D0%BB%D0%B8%D1%8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8%D0%BF%D0%BF%D0%BE%D0%BA%D0%B0%D0%BC%D0%BF" TargetMode="External"/><Relationship Id="rId3" Type="http://schemas.openxmlformats.org/officeDocument/2006/relationships/hyperlink" Target="https://scholar.google.com/citations?user=sLeHL5QAAAAJ&amp;hl=en" TargetMode="External"/><Relationship Id="rId7" Type="http://schemas.openxmlformats.org/officeDocument/2006/relationships/hyperlink" Target="https://ru.wikipedia.org/wiki/%D0%A1%D1%83%D0%B1%D0%B2%D0%B5%D0%BD%D1%82%D1%80%D0%B8%D0%BA%D1%83%D0%BB%D1%8F%D1%80%D0%BD%D0%B0%D1%8F_%D0%B7%D0%BE%D0%BD%D0%B0" TargetMode="External"/><Relationship Id="rId2" Type="http://schemas.openxmlformats.org/officeDocument/2006/relationships/hyperlink" Target="https://en.wikipedia.org/wiki/Joseph_Altm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6%D0%B5%D0%BB%D1%83%D0%B4%D0%BE%D1%87%D0%BA%D0%B8_%D0%B3%D0%BE%D0%BB%D0%BE%D0%B2%D0%BD%D0%BE%D0%B3%D0%BE_%D0%BC%D0%BE%D0%B7%D0%B3%D0%B0" TargetMode="External"/><Relationship Id="rId5" Type="http://schemas.openxmlformats.org/officeDocument/2006/relationships/hyperlink" Target="https://onlinelibrary.wiley.com/doi/abs/10.1002/cne.902400204" TargetMode="External"/><Relationship Id="rId4" Type="http://schemas.openxmlformats.org/officeDocument/2006/relationships/hyperlink" Target="https://onlinelibrary.wiley.com/doi/abs/10.1002/cne.901240303" TargetMode="External"/><Relationship Id="rId9" Type="http://schemas.openxmlformats.org/officeDocument/2006/relationships/hyperlink" Target="https://ru.wikipedia.org/wiki/%D0%A1%D1%83%D0%B1%D0%B3%D1%80%D0%B0%D0%BD%D1%83%D0%BB%D1%8F%D1%80%D0%BD%D0%B0%D1%8F_%D0%B7%D0%BE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/>
              <a:t>Нейральные</a:t>
            </a:r>
            <a:r>
              <a:rPr lang="ru-RU" b="1" dirty="0"/>
              <a:t> стволовые клетки (NSC)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1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365126"/>
            <a:ext cx="8136527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субвентрикулярной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 мигрируют 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обонятельную луковицу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них животным было бы тяжело тонко различать запахи и ассоциировать запахи с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наградой (пищей).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образовавшиеся 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субгранулярной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зоне, участвуют в работе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зубчатой извилины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важны для формирования памяти, обучения и, возможно, играют функциональную роль в стрессе и депрессии.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новые нейроны в головном мозге взрослого человека? Вероятно, да, но пока ученые не могут сойтись в едином мнении, каков вклад новых нейронов в нервную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30910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365126"/>
            <a:ext cx="8123464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восполнить нервные клетки, которые по каким-то причинам были утеряны в других участках центральной нервной системы?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пересаживать НСК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нейродегенеративных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заболеваний возникла еще в начале 2000-х годов.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НСК вводили крысам — моделям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бокового амиотрофического склероза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(БАС). Ученые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показали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клетки могут дифференцироваться в нейроны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продлевать жизнь экспериментальным животным.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стали основной клинических исследований, где уже пациентам с БАС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вводили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НСК в спинной мозг. Это привело к небольшому улучшению состояния пациентов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и клинические исследования по введению НСК пациентам с травмой спинного мозга, где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наблюдались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скромные, но положительные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192023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0446"/>
            <a:ext cx="8018961" cy="548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клеток?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849086"/>
            <a:ext cx="8018961" cy="54472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доступны различные клеточные линии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клеток. НСК мышей получают из эмбрионального мозга или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субвентрикулярной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субгранулярной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 взрослого мозга.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линии НСК человека, которые получают из абортивного материала. Именно такие линии использовали в клинических исследованиях, упомянутых выше. Но получение таких линий разрешено не везде и связано с этическими вопросами.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это клетки других организмов, а не самого пациента, и они могут вызвать нежелательный ответ организма на такое вторжение. Поэтому исследования в этом направлении теперь часто начинаются с использования эмбриональных стволовых клеток 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индуцированных плюрипотентных стволовых клеток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(см.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Нобелевская премия по физиологии и медицине 2012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«Элементы», 10.10.2012).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можно получить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стволовые клетки и использовать их не только в клинических, но и фундаментальных исследованиях.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различных метода получения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клеток, показанных на нижеприведенной схеме.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выделение из тканей центральной нервной системы (из эмбрионального и взрослого мозга или тканей спинного мозга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центре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получение из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плюрипотентных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клеток (эмбриональных стволовых или индуцированных плюрипотентных стволовых клеток).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 —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трансдифференцировка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 соматических клеток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фибробластов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кожи, эпителиальных клеток, выделенных из мочи или клеток крови). Эти клетки легко получить в условиях клиники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стволовые клетки, полученные этими способами, можно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иммортализировать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Immortalised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cell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используя методы генной инженерии. Рисунок из статьи Y.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Current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progress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derivation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therapeutic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application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neural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cells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7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elementy.ru/images/kartinka_dnya/picture_of_the_day_neural_stem_cells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7"/>
            <a:ext cx="8162653" cy="46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5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1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Молекулярные маркеры НСК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88275"/>
            <a:ext cx="7886700" cy="5288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Определены </a:t>
            </a:r>
            <a:r>
              <a:rPr lang="ru-RU" dirty="0"/>
              <a:t>молекулярные маркеры, позволяющие идентифицировать как стволовые нервные клетки, так и последовательные фазы их </a:t>
            </a:r>
            <a:r>
              <a:rPr lang="ru-RU" dirty="0" smtClean="0"/>
              <a:t>развития:</a:t>
            </a:r>
          </a:p>
          <a:p>
            <a:r>
              <a:rPr lang="ru-RU" b="1" dirty="0" err="1" smtClean="0"/>
              <a:t>Нестин</a:t>
            </a:r>
            <a:r>
              <a:rPr lang="ru-RU" dirty="0" smtClean="0"/>
              <a:t> </a:t>
            </a:r>
            <a:r>
              <a:rPr lang="ru-RU" dirty="0"/>
              <a:t>для стволовой клетки</a:t>
            </a:r>
            <a:r>
              <a:rPr lang="ru-RU" dirty="0" smtClean="0"/>
              <a:t>,</a:t>
            </a:r>
          </a:p>
          <a:p>
            <a:r>
              <a:rPr lang="ru-RU" b="1" dirty="0" err="1" smtClean="0"/>
              <a:t>Виментин</a:t>
            </a:r>
            <a:r>
              <a:rPr lang="ru-RU" dirty="0" smtClean="0"/>
              <a:t> </a:t>
            </a:r>
            <a:r>
              <a:rPr lang="ru-RU" dirty="0"/>
              <a:t>для клетки-предшественника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Бета-</a:t>
            </a:r>
            <a:r>
              <a:rPr lang="ru-RU" b="1" dirty="0" err="1" smtClean="0"/>
              <a:t>тубулин</a:t>
            </a:r>
            <a:r>
              <a:rPr lang="ru-RU" dirty="0" smtClean="0"/>
              <a:t> </a:t>
            </a:r>
            <a:r>
              <a:rPr lang="ru-RU" dirty="0"/>
              <a:t>- для </a:t>
            </a:r>
            <a:r>
              <a:rPr lang="ru-RU" dirty="0" err="1"/>
              <a:t>нейробласта</a:t>
            </a:r>
            <a:r>
              <a:rPr lang="ru-RU" dirty="0" smtClean="0"/>
              <a:t>,</a:t>
            </a:r>
          </a:p>
          <a:p>
            <a:r>
              <a:rPr lang="ru-RU" b="1" dirty="0" smtClean="0"/>
              <a:t>GFАР </a:t>
            </a:r>
            <a:r>
              <a:rPr lang="ru-RU" b="1" dirty="0"/>
              <a:t>(кислый глиальный фибриллярный белок)</a:t>
            </a:r>
            <a:r>
              <a:rPr lang="ru-RU" dirty="0"/>
              <a:t> для клетки, "движущейся" в направлении глиального развития и т. д.</a:t>
            </a:r>
          </a:p>
        </p:txBody>
      </p:sp>
    </p:spTree>
    <p:extLst>
      <p:ext uri="{BB962C8B-B14F-4D97-AF65-F5344CB8AC3E}">
        <p14:creationId xmlns:p14="http://schemas.microsoft.com/office/powerpoint/2010/main" val="327475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5943"/>
            <a:ext cx="7849143" cy="22468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субвентрикулярной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зоне взрослого мозга. Этапы трансформации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прогениторов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Динамика и маркеры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СВЗ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субвентрикулярная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зона: РМП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ростальный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миграционный путь; ОЛ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ольфакторная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луковица.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форм трансформации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прогениторных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в специализированные клетки мозга и встраивание последних в уже существующую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нейрональную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сеть служит важной доказательной базой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зрелом мозге.</a:t>
            </a:r>
          </a:p>
        </p:txBody>
      </p:sp>
      <p:pic>
        <p:nvPicPr>
          <p:cNvPr id="4" name="Объект 3" descr="https://www.mediasphera.ru/system/photos/files/000/017/234/original/nv_2014_08_01_ris1.jpg?145505823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35" y="2442754"/>
            <a:ext cx="5355771" cy="400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80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Экспрессивное образование новых клеток стимулируется во взрослом мозге увеличенной физической активностью, гипоксией, стрессом, при обучении, пребывании в благоприятной «обогащенной среде».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также при ишемии мозга, травме, начальных стадиях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патологии, эндогенных психических расстройствах.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НСК привело к утверждению концепции «стволовой ниши». Понятие «ниши» предполагает сочетание клеточного микроокружения и внеклеточного матрикса, специфичное для определенного типа стволовых клеток, которое может служить местом их трансформации.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нише продуцируются химические факторы, регулирующие пролиферацию, селекцию и дифференцировку НСК.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365126"/>
            <a:ext cx="8319407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последнее время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особое внимание приковано к проблеме стволовых клеток в центральной нервной системе. На сегодняшний день окончательно утвердились представления о постоянном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некоторых областях мозга млекопитающих, который обеспечивается за счет пула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клеток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Doetsch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1999;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2000;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стволовые клетки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клетки с неограниченным пролиферативным потенциалом, способные к самовоспроизведению и генерации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мультипотентных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потомков, которые в последствии дадут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ветви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нейральной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дифференцировки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8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фотографии изображен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нейрон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мыши (фиолетовый) на фоне его предшественников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клеток (см.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Neural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stem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Желтым обозначены ядра клеток, синим 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цитоскелет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Нейральные стволовые клетки и нейрон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7" y="1860505"/>
            <a:ext cx="4689567" cy="46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0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365126"/>
            <a:ext cx="8097339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– клетки особые. Также как и клетки сердечной мышцы, они не способны делиться.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 во время внутриутробного развития образуется большой избыток нейронов. Правда, к моменту рождения большая часть нервной ткани (до 70%) погибает.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нейронов продолжается и после рождения человека. Но при этом запас нервных клеток может пополняться. Как уже говорилось выше источником новых нейронов являются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располагаются в двух зонах - неподалеку от боковых желудочков мозга.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развития зародыша именно из этих клеток образуются клетки нервной системы: нейроны и клетки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и у взрослого организма появляются новые клетки, которые способны перемещаться в другие отделы головного мозга и превращаться в полноценные нейроны.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64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365126"/>
            <a:ext cx="8005899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НСК </a:t>
            </a:r>
            <a:r>
              <a:rPr lang="ru-RU" dirty="0"/>
              <a:t>наиболее активны во время эмбрионального развития, когда формируется нервная система. </a:t>
            </a:r>
            <a:r>
              <a:rPr lang="ru-RU" dirty="0">
                <a:hlinkClick r:id="rId2"/>
              </a:rPr>
              <a:t>Нервная пластинка</a:t>
            </a:r>
            <a:r>
              <a:rPr lang="ru-RU" dirty="0"/>
              <a:t>, а затем </a:t>
            </a:r>
            <a:r>
              <a:rPr lang="ru-RU" dirty="0">
                <a:hlinkClick r:id="rId3"/>
              </a:rPr>
              <a:t>нервная трубка</a:t>
            </a:r>
            <a:r>
              <a:rPr lang="ru-RU" dirty="0"/>
              <a:t> состоят из одного слоя </a:t>
            </a:r>
            <a:r>
              <a:rPr lang="ru-RU" dirty="0" err="1"/>
              <a:t>нейроэпителия</a:t>
            </a:r>
            <a:r>
              <a:rPr lang="ru-RU" dirty="0"/>
              <a:t> (см. </a:t>
            </a:r>
            <a:r>
              <a:rPr lang="ru-RU" dirty="0" err="1">
                <a:hlinkClick r:id="rId4"/>
              </a:rPr>
              <a:t>Neuroepithelial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cell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Эти </a:t>
            </a:r>
            <a:r>
              <a:rPr lang="ru-RU" dirty="0"/>
              <a:t>клетки — </a:t>
            </a:r>
            <a:r>
              <a:rPr lang="ru-RU" dirty="0">
                <a:solidFill>
                  <a:srgbClr val="FF0000"/>
                </a:solidFill>
              </a:rPr>
              <a:t>первичные </a:t>
            </a:r>
            <a:r>
              <a:rPr lang="ru-RU" dirty="0" err="1">
                <a:solidFill>
                  <a:srgbClr val="FF0000"/>
                </a:solidFill>
              </a:rPr>
              <a:t>нейральные</a:t>
            </a:r>
            <a:r>
              <a:rPr lang="ru-RU" dirty="0">
                <a:solidFill>
                  <a:srgbClr val="FF0000"/>
                </a:solidFill>
              </a:rPr>
              <a:t> стволовые клетки</a:t>
            </a:r>
            <a:r>
              <a:rPr lang="ru-RU" dirty="0"/>
              <a:t>. Они делятся </a:t>
            </a:r>
            <a:r>
              <a:rPr lang="ru-RU" dirty="0">
                <a:solidFill>
                  <a:srgbClr val="FF0000"/>
                </a:solidFill>
              </a:rPr>
              <a:t>симметрично</a:t>
            </a:r>
            <a:r>
              <a:rPr lang="ru-RU" dirty="0"/>
              <a:t>: одно деление приводит к образованию двух одинаковых клеток. В этом </a:t>
            </a:r>
            <a:r>
              <a:rPr lang="ru-RU" dirty="0" smtClean="0"/>
              <a:t>есть </a:t>
            </a:r>
            <a:r>
              <a:rPr lang="ru-RU" dirty="0" smtClean="0"/>
              <a:t>первое </a:t>
            </a:r>
            <a:r>
              <a:rPr lang="ru-RU" dirty="0"/>
              <a:t>качество стволовых клеток — </a:t>
            </a:r>
            <a:r>
              <a:rPr lang="ru-RU" dirty="0">
                <a:solidFill>
                  <a:srgbClr val="FF0000"/>
                </a:solidFill>
              </a:rPr>
              <a:t>самообновление.</a:t>
            </a:r>
            <a:r>
              <a:rPr lang="ru-RU" dirty="0"/>
              <a:t> Такое деление необходимо, чтобы наработать пул клеток, из которых будет развиваться нервная 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378651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365126"/>
            <a:ext cx="8110401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клетки меняют свой стиль деления на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асимметричное.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одной клетки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нейроэпителия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делении получается одна клетка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нейроэпителия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одна клетка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радиальной 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 этом соблюдается еще одно свойство стволовых клеток — способность давать различные клетки.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радиальной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также относятся к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стволовым клеткам. Они — источник нейронов, которые уже никогда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поделятся.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астроглии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промежуточных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клеток-предшественников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еще раз или два, чтобы превратиться в нейроны или клетки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клетки радиальной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работают как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направители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помогая нейронам распределяться в растущей центральной нервной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6487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365126"/>
            <a:ext cx="8005899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нейронов в мозге мыши.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нейроэпителия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Neuroepithelial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активируются на 8-й день эмбрионального развития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На 14-й день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они превращаются в ранние клетки радиальной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glial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радиальной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либо превращаться в нейроны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напрямую, либо дифференцируются в промежуточные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клетки-предшественники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nIPCs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из которых образуются нейроны.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развития клетки радиальной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могут образовывать промежуточные клетки-предшественники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oIPCs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aIPCs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дифференцируются и становятся частью нервной системы.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моменту рождения в головном мозге млекопитающих присутствуют практически все нейроны, и практически не остается радиальной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некоторыми исключениями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1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из статьи B. 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Yao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P. 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Образование нейронов в мозге мыш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7" y="1266331"/>
            <a:ext cx="8122153" cy="41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365126"/>
            <a:ext cx="8018961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1960-х годах Джозеф Альтман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Joseph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Altman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Гопал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Gopal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показали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 мозге молодых крысят образуются новые нейроны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процесс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наблюдали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у канареек. Источник этих нейронов был найден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большинства млекопитающих после рождения новые нейроны образуются в двух участках головного мозга: на стенках боковых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желудочков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мозга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субвентрикулярной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зоне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 зубчатой извилине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гиппокампа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субгранулярной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зоне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этих местах остаются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стволовые клетки (которые очень похожи на эмбриональную радиальную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и дают новые нейроны и клетки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739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522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Нейральные стволовые клетки (NSC)</vt:lpstr>
      <vt:lpstr>Презентация PowerPoint</vt:lpstr>
      <vt:lpstr>На этой фотографии изображен нейрон мыши (фиолетовый) на фоне его предшественников — нейральных стволовых клеток (см. Neural stem cell). Желтым обозначены ядра клеток, синим — цитоскелет. 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из статьи B. Yao и P. Jin, 2014.  </vt:lpstr>
      <vt:lpstr>Презентация PowerPoint</vt:lpstr>
      <vt:lpstr>Презентация PowerPoint</vt:lpstr>
      <vt:lpstr>Презентация PowerPoint</vt:lpstr>
      <vt:lpstr>Источники нейральных стволовых клеток?</vt:lpstr>
      <vt:lpstr>Презентация PowerPoint</vt:lpstr>
      <vt:lpstr>Презентация PowerPoint</vt:lpstr>
      <vt:lpstr>Молекулярные маркеры НСК</vt:lpstr>
      <vt:lpstr> Нейрогенез в субвентрикулярной зоне взрослого мозга. Этапы трансформации нейральных прогениторов. Динамика и маркеры нейрогенеза. СВЗ - субвентрикулярная зона: РМП - ростальный миграционный путь; ОЛ - ольфакторная луковица. Определение основных форм трансформации прогениторных структур в специализированные клетки мозга и встраивание последних в уже существующую нейрональную сеть служит важной доказательной базой нейрогенеза в зрелом мозге.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Шалахметова Тамара</cp:lastModifiedBy>
  <cp:revision>25</cp:revision>
  <dcterms:created xsi:type="dcterms:W3CDTF">2022-03-09T14:13:19Z</dcterms:created>
  <dcterms:modified xsi:type="dcterms:W3CDTF">2024-10-14T08:01:42Z</dcterms:modified>
</cp:coreProperties>
</file>